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11"/>
  </p:notesMasterIdLst>
  <p:sldIdLst>
    <p:sldId id="256" r:id="rId5"/>
    <p:sldId id="257" r:id="rId6"/>
    <p:sldId id="258" r:id="rId7"/>
    <p:sldId id="259" r:id="rId8"/>
    <p:sldId id="260" r:id="rId9"/>
    <p:sldId id="261" r:id="rId10"/>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6" d="100"/>
          <a:sy n="76" d="100"/>
        </p:scale>
        <p:origin x="7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3114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BE2D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070616"/>
            <a:ext cx="7556421" cy="1417558"/>
          </a:xfrm>
          <a:prstGeom prst="rect">
            <a:avLst/>
          </a:prstGeom>
          <a:noFill/>
          <a:ln/>
        </p:spPr>
        <p:txBody>
          <a:bodyPr wrap="square" lIns="0" tIns="0" rIns="0" bIns="0" rtlCol="0" anchor="t"/>
          <a:lstStyle/>
          <a:p>
            <a:pPr marL="0" indent="0" algn="l">
              <a:lnSpc>
                <a:spcPts val="5550"/>
              </a:lnSpc>
              <a:buNone/>
            </a:pPr>
            <a:r>
              <a:rPr lang="en-US" sz="4450" b="1" kern="0" spc="-134" dirty="0">
                <a:solidFill>
                  <a:srgbClr val="000000"/>
                </a:solidFill>
                <a:latin typeface="Aptos"/>
                <a:ea typeface="Inter Bold" pitchFamily="34" charset="-122"/>
                <a:cs typeface="Inter Bold" pitchFamily="34" charset="-120"/>
              </a:rPr>
              <a:t>Otway Adjustment Protocol Claims Guide</a:t>
            </a:r>
            <a:endParaRPr lang="en-US" sz="4450" dirty="0">
              <a:latin typeface="Aptos"/>
            </a:endParaRPr>
          </a:p>
        </p:txBody>
      </p:sp>
      <p:sp>
        <p:nvSpPr>
          <p:cNvPr id="4" name="Text 1"/>
          <p:cNvSpPr/>
          <p:nvPr/>
        </p:nvSpPr>
        <p:spPr>
          <a:xfrm>
            <a:off x="793790" y="3828336"/>
            <a:ext cx="7556421" cy="1451610"/>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The Otway Adjustment Protocol (OAP) provides a structured process for commercial fishers and marine operators to claim compensation when petroleum activities impact their operations. This guide walks you through the eligibility requirements and claim process.</a:t>
            </a:r>
            <a:endParaRPr lang="en-US" sz="1750" dirty="0">
              <a:latin typeface="Aptos"/>
            </a:endParaRPr>
          </a:p>
        </p:txBody>
      </p:sp>
      <p:pic>
        <p:nvPicPr>
          <p:cNvPr id="5" name="Image 1" descr="preencoded.png"/>
          <p:cNvPicPr>
            <a:picLocks noChangeAspect="1"/>
          </p:cNvPicPr>
          <p:nvPr/>
        </p:nvPicPr>
        <p:blipFill>
          <a:blip r:embed="rId4"/>
          <a:stretch>
            <a:fillRect/>
          </a:stretch>
        </p:blipFill>
        <p:spPr>
          <a:xfrm>
            <a:off x="793790" y="5535097"/>
            <a:ext cx="2154317" cy="623768"/>
          </a:xfrm>
          <a:prstGeom prst="rect">
            <a:avLst/>
          </a:prstGeom>
        </p:spPr>
      </p:pic>
      <p:pic>
        <p:nvPicPr>
          <p:cNvPr id="6" name="Image 2" descr="preencoded.png"/>
          <p:cNvPicPr>
            <a:picLocks noChangeAspect="1"/>
          </p:cNvPicPr>
          <p:nvPr/>
        </p:nvPicPr>
        <p:blipFill>
          <a:blip r:embed="rId5"/>
          <a:stretch>
            <a:fillRect/>
          </a:stretch>
        </p:blipFill>
        <p:spPr>
          <a:xfrm>
            <a:off x="3061454" y="5535097"/>
            <a:ext cx="2191226" cy="6237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32604"/>
            <a:ext cx="7030641" cy="708779"/>
          </a:xfrm>
          <a:prstGeom prst="rect">
            <a:avLst/>
          </a:prstGeom>
          <a:noFill/>
          <a:ln/>
        </p:spPr>
        <p:txBody>
          <a:bodyPr wrap="none" lIns="0" tIns="0" rIns="0" bIns="0" rtlCol="0" anchor="t"/>
          <a:lstStyle/>
          <a:p>
            <a:pPr marL="0" indent="0" algn="l">
              <a:lnSpc>
                <a:spcPts val="5550"/>
              </a:lnSpc>
              <a:buNone/>
            </a:pPr>
            <a:r>
              <a:rPr lang="en-US" sz="4450" b="1" kern="0" spc="-134" dirty="0">
                <a:solidFill>
                  <a:srgbClr val="000000"/>
                </a:solidFill>
                <a:latin typeface="Aptos"/>
                <a:ea typeface="Inter Bold" pitchFamily="34" charset="-122"/>
                <a:cs typeface="Inter Bold" pitchFamily="34" charset="-120"/>
              </a:rPr>
              <a:t>Determining Your Eligibility</a:t>
            </a:r>
            <a:endParaRPr lang="en-US" sz="4450" dirty="0">
              <a:latin typeface="Aptos"/>
            </a:endParaRPr>
          </a:p>
        </p:txBody>
      </p:sp>
      <p:sp>
        <p:nvSpPr>
          <p:cNvPr id="4" name="Shape 1"/>
          <p:cNvSpPr/>
          <p:nvPr/>
        </p:nvSpPr>
        <p:spPr>
          <a:xfrm>
            <a:off x="793790" y="1881545"/>
            <a:ext cx="510302" cy="510302"/>
          </a:xfrm>
          <a:prstGeom prst="roundRect">
            <a:avLst>
              <a:gd name="adj" fmla="val 18669"/>
            </a:avLst>
          </a:prstGeom>
          <a:solidFill>
            <a:srgbClr val="DADBF1"/>
          </a:solidFill>
          <a:ln w="7620">
            <a:solidFill>
              <a:srgbClr val="C0C1D7"/>
            </a:solidFill>
            <a:prstDash val="solid"/>
          </a:ln>
        </p:spPr>
        <p:txBody>
          <a:bodyPr/>
          <a:lstStyle/>
          <a:p>
            <a:endParaRPr lang="en-AU"/>
          </a:p>
        </p:txBody>
      </p:sp>
      <p:pic>
        <p:nvPicPr>
          <p:cNvPr id="5" name="Image 1" descr="preencoded.png"/>
          <p:cNvPicPr>
            <a:picLocks noChangeAspect="1"/>
          </p:cNvPicPr>
          <p:nvPr/>
        </p:nvPicPr>
        <p:blipFill>
          <a:blip r:embed="rId4"/>
          <a:stretch>
            <a:fillRect/>
          </a:stretch>
        </p:blipFill>
        <p:spPr>
          <a:xfrm>
            <a:off x="878860" y="1924050"/>
            <a:ext cx="340162" cy="425291"/>
          </a:xfrm>
          <a:prstGeom prst="rect">
            <a:avLst/>
          </a:prstGeom>
        </p:spPr>
      </p:pic>
      <p:sp>
        <p:nvSpPr>
          <p:cNvPr id="6" name="Text 2"/>
          <p:cNvSpPr/>
          <p:nvPr/>
        </p:nvSpPr>
        <p:spPr>
          <a:xfrm>
            <a:off x="1530906" y="1959412"/>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Commercial Status</a:t>
            </a:r>
            <a:endParaRPr lang="en-US" sz="2200" dirty="0">
              <a:latin typeface="Aptos"/>
            </a:endParaRPr>
          </a:p>
        </p:txBody>
      </p:sp>
      <p:sp>
        <p:nvSpPr>
          <p:cNvPr id="7" name="Text 3"/>
          <p:cNvSpPr/>
          <p:nvPr/>
        </p:nvSpPr>
        <p:spPr>
          <a:xfrm>
            <a:off x="1530906" y="2449830"/>
            <a:ext cx="6819305"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You must be a commercial fisher or marine operator who has been affected by one of the OMICC activities</a:t>
            </a:r>
            <a:endParaRPr lang="en-US" sz="1750" dirty="0">
              <a:latin typeface="Aptos"/>
            </a:endParaRPr>
          </a:p>
        </p:txBody>
      </p:sp>
      <p:sp>
        <p:nvSpPr>
          <p:cNvPr id="8" name="Shape 4"/>
          <p:cNvSpPr/>
          <p:nvPr/>
        </p:nvSpPr>
        <p:spPr>
          <a:xfrm>
            <a:off x="793790" y="3629263"/>
            <a:ext cx="510302" cy="510302"/>
          </a:xfrm>
          <a:prstGeom prst="roundRect">
            <a:avLst>
              <a:gd name="adj" fmla="val 18669"/>
            </a:avLst>
          </a:prstGeom>
          <a:solidFill>
            <a:srgbClr val="DADBF1"/>
          </a:solidFill>
          <a:ln w="7620">
            <a:solidFill>
              <a:srgbClr val="C0C1D7"/>
            </a:solidFill>
            <a:prstDash val="solid"/>
          </a:ln>
        </p:spPr>
        <p:txBody>
          <a:bodyPr/>
          <a:lstStyle/>
          <a:p>
            <a:endParaRPr lang="en-AU"/>
          </a:p>
        </p:txBody>
      </p:sp>
      <p:pic>
        <p:nvPicPr>
          <p:cNvPr id="9" name="Image 2" descr="preencoded.png"/>
          <p:cNvPicPr>
            <a:picLocks noChangeAspect="1"/>
          </p:cNvPicPr>
          <p:nvPr/>
        </p:nvPicPr>
        <p:blipFill>
          <a:blip r:embed="rId5"/>
          <a:stretch>
            <a:fillRect/>
          </a:stretch>
        </p:blipFill>
        <p:spPr>
          <a:xfrm>
            <a:off x="878860" y="3671768"/>
            <a:ext cx="340162" cy="425291"/>
          </a:xfrm>
          <a:prstGeom prst="rect">
            <a:avLst/>
          </a:prstGeom>
        </p:spPr>
      </p:pic>
      <p:sp>
        <p:nvSpPr>
          <p:cNvPr id="10" name="Text 5"/>
          <p:cNvSpPr/>
          <p:nvPr/>
        </p:nvSpPr>
        <p:spPr>
          <a:xfrm>
            <a:off x="1530906" y="3707130"/>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Historical Activity</a:t>
            </a:r>
            <a:endParaRPr lang="en-US" sz="2200" dirty="0">
              <a:latin typeface="Aptos"/>
            </a:endParaRPr>
          </a:p>
        </p:txBody>
      </p:sp>
      <p:sp>
        <p:nvSpPr>
          <p:cNvPr id="11" name="Text 6"/>
          <p:cNvSpPr/>
          <p:nvPr/>
        </p:nvSpPr>
        <p:spPr>
          <a:xfrm>
            <a:off x="1530906" y="4197548"/>
            <a:ext cx="6819305" cy="1088708"/>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For loss of catch claims, demonstrate fishing history in the claimed area for at least 2 of the prior 5 years. Displacement claims require 5 years of operational history.</a:t>
            </a:r>
            <a:endParaRPr lang="en-US" sz="1750" dirty="0">
              <a:latin typeface="Aptos"/>
            </a:endParaRPr>
          </a:p>
        </p:txBody>
      </p:sp>
      <p:sp>
        <p:nvSpPr>
          <p:cNvPr id="12" name="Shape 7"/>
          <p:cNvSpPr/>
          <p:nvPr/>
        </p:nvSpPr>
        <p:spPr>
          <a:xfrm>
            <a:off x="793790" y="5739884"/>
            <a:ext cx="510302" cy="510302"/>
          </a:xfrm>
          <a:prstGeom prst="roundRect">
            <a:avLst>
              <a:gd name="adj" fmla="val 18669"/>
            </a:avLst>
          </a:prstGeom>
          <a:solidFill>
            <a:srgbClr val="DADBF1"/>
          </a:solidFill>
          <a:ln w="7620">
            <a:solidFill>
              <a:srgbClr val="C0C1D7"/>
            </a:solidFill>
            <a:prstDash val="solid"/>
          </a:ln>
        </p:spPr>
        <p:txBody>
          <a:bodyPr/>
          <a:lstStyle/>
          <a:p>
            <a:endParaRPr lang="en-AU"/>
          </a:p>
        </p:txBody>
      </p:sp>
      <p:pic>
        <p:nvPicPr>
          <p:cNvPr id="13" name="Image 3" descr="preencoded.png"/>
          <p:cNvPicPr>
            <a:picLocks noChangeAspect="1"/>
          </p:cNvPicPr>
          <p:nvPr/>
        </p:nvPicPr>
        <p:blipFill>
          <a:blip r:embed="rId6"/>
          <a:stretch>
            <a:fillRect/>
          </a:stretch>
        </p:blipFill>
        <p:spPr>
          <a:xfrm>
            <a:off x="878860" y="5782389"/>
            <a:ext cx="340162" cy="425291"/>
          </a:xfrm>
          <a:prstGeom prst="rect">
            <a:avLst/>
          </a:prstGeom>
        </p:spPr>
      </p:pic>
      <p:sp>
        <p:nvSpPr>
          <p:cNvPr id="14" name="Text 8"/>
          <p:cNvSpPr/>
          <p:nvPr/>
        </p:nvSpPr>
        <p:spPr>
          <a:xfrm>
            <a:off x="1530906" y="5817751"/>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Demonstrable Impact</a:t>
            </a:r>
            <a:endParaRPr lang="en-US" sz="2200" dirty="0">
              <a:latin typeface="Aptos"/>
            </a:endParaRPr>
          </a:p>
        </p:txBody>
      </p:sp>
      <p:sp>
        <p:nvSpPr>
          <p:cNvPr id="15" name="Text 9"/>
          <p:cNvSpPr/>
          <p:nvPr/>
        </p:nvSpPr>
        <p:spPr>
          <a:xfrm>
            <a:off x="1530906" y="6308169"/>
            <a:ext cx="6819305" cy="1088708"/>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Show that you would have received revenue from landed catch, incurred additional costs from displacement, or suffered gear damage due to petroleum activities.</a:t>
            </a:r>
            <a:endParaRPr lang="en-US" sz="1750" dirty="0">
              <a:latin typeface="Apto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025962"/>
            <a:ext cx="6672501" cy="708779"/>
          </a:xfrm>
          <a:prstGeom prst="rect">
            <a:avLst/>
          </a:prstGeom>
          <a:noFill/>
          <a:ln/>
        </p:spPr>
        <p:txBody>
          <a:bodyPr wrap="none" lIns="0" tIns="0" rIns="0" bIns="0" rtlCol="0" anchor="t"/>
          <a:lstStyle/>
          <a:p>
            <a:pPr marL="0" indent="0" algn="l">
              <a:lnSpc>
                <a:spcPts val="5550"/>
              </a:lnSpc>
              <a:buNone/>
            </a:pPr>
            <a:r>
              <a:rPr lang="en-US" sz="4450" b="1" kern="0" spc="-134" dirty="0">
                <a:solidFill>
                  <a:srgbClr val="000000"/>
                </a:solidFill>
                <a:latin typeface="Aptos"/>
                <a:ea typeface="Inter Bold" pitchFamily="34" charset="-122"/>
                <a:cs typeface="Inter Bold" pitchFamily="34" charset="-120"/>
              </a:rPr>
              <a:t>Types of Claims Available</a:t>
            </a:r>
            <a:endParaRPr lang="en-US" sz="4450" dirty="0">
              <a:latin typeface="Aptos"/>
            </a:endParaRPr>
          </a:p>
        </p:txBody>
      </p:sp>
      <p:pic>
        <p:nvPicPr>
          <p:cNvPr id="3" name="Image 0" descr="preencoded.png"/>
          <p:cNvPicPr>
            <a:picLocks noChangeAspect="1"/>
          </p:cNvPicPr>
          <p:nvPr/>
        </p:nvPicPr>
        <p:blipFill>
          <a:blip r:embed="rId3"/>
          <a:stretch>
            <a:fillRect/>
          </a:stretch>
        </p:blipFill>
        <p:spPr>
          <a:xfrm>
            <a:off x="2978348" y="2188369"/>
            <a:ext cx="2152055" cy="1306949"/>
          </a:xfrm>
          <a:prstGeom prst="rect">
            <a:avLst/>
          </a:prstGeom>
        </p:spPr>
      </p:pic>
      <p:pic>
        <p:nvPicPr>
          <p:cNvPr id="4" name="Image 1" descr="preencoded.png"/>
          <p:cNvPicPr>
            <a:picLocks noChangeAspect="1"/>
          </p:cNvPicPr>
          <p:nvPr/>
        </p:nvPicPr>
        <p:blipFill>
          <a:blip r:embed="rId4"/>
          <a:stretch>
            <a:fillRect/>
          </a:stretch>
        </p:blipFill>
        <p:spPr>
          <a:xfrm>
            <a:off x="3894892" y="2804398"/>
            <a:ext cx="318968" cy="398621"/>
          </a:xfrm>
          <a:prstGeom prst="rect">
            <a:avLst/>
          </a:prstGeom>
        </p:spPr>
      </p:pic>
      <p:sp>
        <p:nvSpPr>
          <p:cNvPr id="5" name="Text 1"/>
          <p:cNvSpPr/>
          <p:nvPr/>
        </p:nvSpPr>
        <p:spPr>
          <a:xfrm>
            <a:off x="5357217" y="2415183"/>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Displacement</a:t>
            </a:r>
            <a:endParaRPr lang="en-US" sz="2200" dirty="0">
              <a:latin typeface="Aptos"/>
            </a:endParaRPr>
          </a:p>
        </p:txBody>
      </p:sp>
      <p:sp>
        <p:nvSpPr>
          <p:cNvPr id="6" name="Text 2"/>
          <p:cNvSpPr/>
          <p:nvPr/>
        </p:nvSpPr>
        <p:spPr>
          <a:xfrm>
            <a:off x="5357217" y="2905601"/>
            <a:ext cx="6893957" cy="362903"/>
          </a:xfrm>
          <a:prstGeom prst="rect">
            <a:avLst/>
          </a:prstGeom>
          <a:noFill/>
          <a:ln/>
        </p:spPr>
        <p:txBody>
          <a:bodyPr wrap="non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Relocation costs when moving operations due to petroleum activity</a:t>
            </a:r>
            <a:endParaRPr lang="en-US" sz="1750" dirty="0">
              <a:latin typeface="Aptos"/>
            </a:endParaRPr>
          </a:p>
        </p:txBody>
      </p:sp>
      <p:sp>
        <p:nvSpPr>
          <p:cNvPr id="7" name="Shape 3"/>
          <p:cNvSpPr/>
          <p:nvPr/>
        </p:nvSpPr>
        <p:spPr>
          <a:xfrm>
            <a:off x="5187077" y="3508415"/>
            <a:ext cx="8592860" cy="15240"/>
          </a:xfrm>
          <a:prstGeom prst="roundRect">
            <a:avLst>
              <a:gd name="adj" fmla="val 625116"/>
            </a:avLst>
          </a:prstGeom>
          <a:solidFill>
            <a:srgbClr val="C0C1D7"/>
          </a:solidFill>
          <a:ln/>
        </p:spPr>
        <p:txBody>
          <a:bodyPr/>
          <a:lstStyle/>
          <a:p>
            <a:endParaRPr lang="en-AU"/>
          </a:p>
        </p:txBody>
      </p:sp>
      <p:pic>
        <p:nvPicPr>
          <p:cNvPr id="8" name="Image 2" descr="preencoded.png"/>
          <p:cNvPicPr>
            <a:picLocks noChangeAspect="1"/>
          </p:cNvPicPr>
          <p:nvPr/>
        </p:nvPicPr>
        <p:blipFill>
          <a:blip r:embed="rId5"/>
          <a:stretch>
            <a:fillRect/>
          </a:stretch>
        </p:blipFill>
        <p:spPr>
          <a:xfrm>
            <a:off x="1902381" y="3551992"/>
            <a:ext cx="4304109" cy="1306949"/>
          </a:xfrm>
          <a:prstGeom prst="rect">
            <a:avLst/>
          </a:prstGeom>
        </p:spPr>
      </p:pic>
      <p:pic>
        <p:nvPicPr>
          <p:cNvPr id="9" name="Image 3" descr="preencoded.png"/>
          <p:cNvPicPr>
            <a:picLocks noChangeAspect="1"/>
          </p:cNvPicPr>
          <p:nvPr/>
        </p:nvPicPr>
        <p:blipFill>
          <a:blip r:embed="rId6"/>
          <a:stretch>
            <a:fillRect/>
          </a:stretch>
        </p:blipFill>
        <p:spPr>
          <a:xfrm>
            <a:off x="3894892" y="4006096"/>
            <a:ext cx="318968" cy="398621"/>
          </a:xfrm>
          <a:prstGeom prst="rect">
            <a:avLst/>
          </a:prstGeom>
        </p:spPr>
      </p:pic>
      <p:sp>
        <p:nvSpPr>
          <p:cNvPr id="10" name="Text 4"/>
          <p:cNvSpPr/>
          <p:nvPr/>
        </p:nvSpPr>
        <p:spPr>
          <a:xfrm>
            <a:off x="6433304" y="3778806"/>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Loss-of-Catch</a:t>
            </a:r>
            <a:endParaRPr lang="en-US" sz="2200" dirty="0">
              <a:latin typeface="Aptos"/>
            </a:endParaRPr>
          </a:p>
        </p:txBody>
      </p:sp>
      <p:sp>
        <p:nvSpPr>
          <p:cNvPr id="11" name="Text 5"/>
          <p:cNvSpPr/>
          <p:nvPr/>
        </p:nvSpPr>
        <p:spPr>
          <a:xfrm>
            <a:off x="6433304" y="4269224"/>
            <a:ext cx="6321266" cy="362903"/>
          </a:xfrm>
          <a:prstGeom prst="rect">
            <a:avLst/>
          </a:prstGeom>
          <a:noFill/>
          <a:ln/>
        </p:spPr>
        <p:txBody>
          <a:bodyPr wrap="non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Compensation for reduced catch compared to previous years</a:t>
            </a:r>
            <a:endParaRPr lang="en-US" sz="1750" dirty="0">
              <a:latin typeface="Aptos"/>
            </a:endParaRPr>
          </a:p>
        </p:txBody>
      </p:sp>
      <p:sp>
        <p:nvSpPr>
          <p:cNvPr id="12" name="Shape 6"/>
          <p:cNvSpPr/>
          <p:nvPr/>
        </p:nvSpPr>
        <p:spPr>
          <a:xfrm>
            <a:off x="6263164" y="4872038"/>
            <a:ext cx="7516773" cy="15240"/>
          </a:xfrm>
          <a:prstGeom prst="roundRect">
            <a:avLst>
              <a:gd name="adj" fmla="val 625116"/>
            </a:avLst>
          </a:prstGeom>
          <a:solidFill>
            <a:srgbClr val="C0C1D7"/>
          </a:solidFill>
          <a:ln/>
        </p:spPr>
        <p:txBody>
          <a:bodyPr/>
          <a:lstStyle/>
          <a:p>
            <a:endParaRPr lang="en-AU"/>
          </a:p>
        </p:txBody>
      </p:sp>
      <p:pic>
        <p:nvPicPr>
          <p:cNvPr id="13" name="Image 4" descr="preencoded.png"/>
          <p:cNvPicPr>
            <a:picLocks noChangeAspect="1"/>
          </p:cNvPicPr>
          <p:nvPr/>
        </p:nvPicPr>
        <p:blipFill>
          <a:blip r:embed="rId7"/>
          <a:stretch>
            <a:fillRect/>
          </a:stretch>
        </p:blipFill>
        <p:spPr>
          <a:xfrm>
            <a:off x="826294" y="4915614"/>
            <a:ext cx="6456164" cy="1306949"/>
          </a:xfrm>
          <a:prstGeom prst="rect">
            <a:avLst/>
          </a:prstGeom>
        </p:spPr>
      </p:pic>
      <p:pic>
        <p:nvPicPr>
          <p:cNvPr id="14" name="Image 5" descr="preencoded.png"/>
          <p:cNvPicPr>
            <a:picLocks noChangeAspect="1"/>
          </p:cNvPicPr>
          <p:nvPr/>
        </p:nvPicPr>
        <p:blipFill>
          <a:blip r:embed="rId8"/>
          <a:stretch>
            <a:fillRect/>
          </a:stretch>
        </p:blipFill>
        <p:spPr>
          <a:xfrm>
            <a:off x="3894773" y="5369719"/>
            <a:ext cx="318968" cy="398621"/>
          </a:xfrm>
          <a:prstGeom prst="rect">
            <a:avLst/>
          </a:prstGeom>
        </p:spPr>
      </p:pic>
      <p:sp>
        <p:nvSpPr>
          <p:cNvPr id="15" name="Text 7"/>
          <p:cNvSpPr/>
          <p:nvPr/>
        </p:nvSpPr>
        <p:spPr>
          <a:xfrm>
            <a:off x="7509272" y="5142428"/>
            <a:ext cx="3506272"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Fishing Gear Loss/Damage</a:t>
            </a:r>
            <a:endParaRPr lang="en-US" sz="2200" dirty="0">
              <a:latin typeface="Aptos"/>
            </a:endParaRPr>
          </a:p>
        </p:txBody>
      </p:sp>
      <p:sp>
        <p:nvSpPr>
          <p:cNvPr id="16" name="Text 8"/>
          <p:cNvSpPr/>
          <p:nvPr/>
        </p:nvSpPr>
        <p:spPr>
          <a:xfrm>
            <a:off x="7509272" y="5632847"/>
            <a:ext cx="5894427" cy="362903"/>
          </a:xfrm>
          <a:prstGeom prst="rect">
            <a:avLst/>
          </a:prstGeom>
          <a:noFill/>
          <a:ln/>
        </p:spPr>
        <p:txBody>
          <a:bodyPr wrap="non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Reimbursement for gear damaged by petroleum activities</a:t>
            </a:r>
            <a:endParaRPr lang="en-US" sz="1750" dirty="0">
              <a:latin typeface="Aptos"/>
            </a:endParaRPr>
          </a:p>
        </p:txBody>
      </p:sp>
      <p:sp>
        <p:nvSpPr>
          <p:cNvPr id="17" name="Text 9"/>
          <p:cNvSpPr/>
          <p:nvPr/>
        </p:nvSpPr>
        <p:spPr>
          <a:xfrm>
            <a:off x="793790" y="6477714"/>
            <a:ext cx="13042821"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Each claim type requires specific documentation and has different eligibility criteria. Claims must be filed within 183 days (6 months) after the end of the petroleum activity. You're expected to mitigate losses where possible.</a:t>
            </a:r>
            <a:endParaRPr lang="en-US" sz="1750" dirty="0">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870829"/>
            <a:ext cx="9647634" cy="708779"/>
          </a:xfrm>
          <a:prstGeom prst="rect">
            <a:avLst/>
          </a:prstGeom>
          <a:noFill/>
          <a:ln/>
        </p:spPr>
        <p:txBody>
          <a:bodyPr wrap="none" lIns="0" tIns="0" rIns="0" bIns="0" rtlCol="0" anchor="t"/>
          <a:lstStyle/>
          <a:p>
            <a:pPr marL="0" indent="0" algn="l">
              <a:lnSpc>
                <a:spcPts val="5550"/>
              </a:lnSpc>
              <a:buNone/>
            </a:pPr>
            <a:r>
              <a:rPr lang="en-US" sz="4450" b="1" kern="0" spc="-134" dirty="0">
                <a:solidFill>
                  <a:srgbClr val="000000"/>
                </a:solidFill>
                <a:latin typeface="Aptos"/>
                <a:ea typeface="Inter Bold" pitchFamily="34" charset="-122"/>
                <a:cs typeface="Inter Bold" pitchFamily="34" charset="-120"/>
              </a:rPr>
              <a:t>Preparing Your Claim Documentation</a:t>
            </a:r>
            <a:endParaRPr lang="en-US" sz="4450" dirty="0">
              <a:latin typeface="Aptos"/>
            </a:endParaRPr>
          </a:p>
        </p:txBody>
      </p:sp>
      <p:sp>
        <p:nvSpPr>
          <p:cNvPr id="3" name="Shape 1"/>
          <p:cNvSpPr/>
          <p:nvPr/>
        </p:nvSpPr>
        <p:spPr>
          <a:xfrm>
            <a:off x="793790" y="3713678"/>
            <a:ext cx="4234220" cy="226814"/>
          </a:xfrm>
          <a:prstGeom prst="roundRect">
            <a:avLst>
              <a:gd name="adj" fmla="val 42003"/>
            </a:avLst>
          </a:prstGeom>
          <a:solidFill>
            <a:srgbClr val="DADBF1"/>
          </a:solidFill>
          <a:ln w="7620">
            <a:solidFill>
              <a:srgbClr val="C0C1D7"/>
            </a:solidFill>
            <a:prstDash val="solid"/>
          </a:ln>
        </p:spPr>
        <p:txBody>
          <a:bodyPr/>
          <a:lstStyle/>
          <a:p>
            <a:endParaRPr lang="en-AU"/>
          </a:p>
        </p:txBody>
      </p:sp>
      <p:sp>
        <p:nvSpPr>
          <p:cNvPr id="4" name="Text 2"/>
          <p:cNvSpPr/>
          <p:nvPr/>
        </p:nvSpPr>
        <p:spPr>
          <a:xfrm>
            <a:off x="1020604" y="4167307"/>
            <a:ext cx="3670340"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Gather Personal Information</a:t>
            </a:r>
            <a:endParaRPr lang="en-US" sz="2200" dirty="0">
              <a:latin typeface="Aptos"/>
            </a:endParaRPr>
          </a:p>
        </p:txBody>
      </p:sp>
      <p:sp>
        <p:nvSpPr>
          <p:cNvPr id="5" name="Text 3"/>
          <p:cNvSpPr/>
          <p:nvPr/>
        </p:nvSpPr>
        <p:spPr>
          <a:xfrm>
            <a:off x="1020604" y="4657725"/>
            <a:ext cx="3780592" cy="1451610"/>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a:cs typeface="Inter" pitchFamily="34" charset="-120"/>
              </a:rPr>
              <a:t>Collect your name/company details, address, contact information, and relevant fishing licenses or authorizations.</a:t>
            </a:r>
            <a:endParaRPr lang="en-US" sz="1750" dirty="0">
              <a:latin typeface="Aptos"/>
              <a:ea typeface="Inter"/>
            </a:endParaRPr>
          </a:p>
        </p:txBody>
      </p:sp>
      <p:sp>
        <p:nvSpPr>
          <p:cNvPr id="6" name="Shape 4"/>
          <p:cNvSpPr/>
          <p:nvPr/>
        </p:nvSpPr>
        <p:spPr>
          <a:xfrm>
            <a:off x="5198031" y="3373398"/>
            <a:ext cx="4234220" cy="226814"/>
          </a:xfrm>
          <a:prstGeom prst="roundRect">
            <a:avLst>
              <a:gd name="adj" fmla="val 42003"/>
            </a:avLst>
          </a:prstGeom>
          <a:solidFill>
            <a:srgbClr val="DADBF1"/>
          </a:solidFill>
          <a:ln w="7620">
            <a:solidFill>
              <a:srgbClr val="C0C1D7"/>
            </a:solidFill>
            <a:prstDash val="solid"/>
          </a:ln>
        </p:spPr>
        <p:txBody>
          <a:bodyPr/>
          <a:lstStyle/>
          <a:p>
            <a:endParaRPr lang="en-AU"/>
          </a:p>
        </p:txBody>
      </p:sp>
      <p:sp>
        <p:nvSpPr>
          <p:cNvPr id="7" name="Text 5"/>
          <p:cNvSpPr/>
          <p:nvPr/>
        </p:nvSpPr>
        <p:spPr>
          <a:xfrm>
            <a:off x="5424845" y="3827026"/>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Compile Evidence</a:t>
            </a:r>
            <a:endParaRPr lang="en-US" sz="2200" dirty="0">
              <a:latin typeface="Aptos"/>
            </a:endParaRPr>
          </a:p>
        </p:txBody>
      </p:sp>
      <p:sp>
        <p:nvSpPr>
          <p:cNvPr id="8" name="Text 6"/>
          <p:cNvSpPr/>
          <p:nvPr/>
        </p:nvSpPr>
        <p:spPr>
          <a:xfrm>
            <a:off x="5424845" y="4317444"/>
            <a:ext cx="3780592" cy="1814513"/>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a:cs typeface="Inter" pitchFamily="34" charset="-120"/>
              </a:rPr>
              <a:t>Assemble documentation specific to your claim type: vessel tracks, fuel receipts, catch data, market prices, gear replacement quotes, or notification records.</a:t>
            </a:r>
            <a:endParaRPr lang="en-US" sz="1750" dirty="0">
              <a:latin typeface="Calibri" panose="020F0502020204030204"/>
              <a:ea typeface="Calibri" panose="020F0502020204030204"/>
              <a:cs typeface="Calibri" panose="020F0502020204030204"/>
            </a:endParaRPr>
          </a:p>
        </p:txBody>
      </p:sp>
      <p:sp>
        <p:nvSpPr>
          <p:cNvPr id="9" name="Shape 7"/>
          <p:cNvSpPr/>
          <p:nvPr/>
        </p:nvSpPr>
        <p:spPr>
          <a:xfrm>
            <a:off x="9602272" y="3033236"/>
            <a:ext cx="4234220" cy="226814"/>
          </a:xfrm>
          <a:prstGeom prst="roundRect">
            <a:avLst>
              <a:gd name="adj" fmla="val 42003"/>
            </a:avLst>
          </a:prstGeom>
          <a:solidFill>
            <a:srgbClr val="DADBF1"/>
          </a:solidFill>
          <a:ln w="7620">
            <a:solidFill>
              <a:srgbClr val="C0C1D7"/>
            </a:solidFill>
            <a:prstDash val="solid"/>
          </a:ln>
        </p:spPr>
        <p:txBody>
          <a:bodyPr/>
          <a:lstStyle/>
          <a:p>
            <a:endParaRPr lang="en-AU"/>
          </a:p>
        </p:txBody>
      </p:sp>
      <p:sp>
        <p:nvSpPr>
          <p:cNvPr id="10" name="Text 8"/>
          <p:cNvSpPr/>
          <p:nvPr/>
        </p:nvSpPr>
        <p:spPr>
          <a:xfrm>
            <a:off x="9829086" y="3486864"/>
            <a:ext cx="3703082"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Complete Application Forms</a:t>
            </a:r>
            <a:endParaRPr lang="en-US" sz="2200" dirty="0">
              <a:latin typeface="Aptos"/>
            </a:endParaRPr>
          </a:p>
        </p:txBody>
      </p:sp>
      <p:sp>
        <p:nvSpPr>
          <p:cNvPr id="11" name="Text 9"/>
          <p:cNvSpPr/>
          <p:nvPr/>
        </p:nvSpPr>
        <p:spPr>
          <a:xfrm>
            <a:off x="9829086" y="3977283"/>
            <a:ext cx="3780592" cy="1451610"/>
          </a:xfrm>
          <a:prstGeom prst="rect">
            <a:avLst/>
          </a:prstGeom>
          <a:noFill/>
          <a:ln/>
        </p:spPr>
        <p:txBody>
          <a:bodyPr wrap="square" lIns="0" tIns="0" rIns="0" bIns="0" rtlCol="0" anchor="t"/>
          <a:lstStyle/>
          <a:p>
            <a:pPr>
              <a:lnSpc>
                <a:spcPts val="2850"/>
              </a:lnSpc>
            </a:pPr>
            <a:r>
              <a:rPr lang="en-US" sz="1750" kern="0" spc="-36" dirty="0">
                <a:solidFill>
                  <a:srgbClr val="272525"/>
                </a:solidFill>
                <a:latin typeface="Aptos"/>
                <a:ea typeface="Inter"/>
                <a:cs typeface="Inter" pitchFamily="34" charset="-120"/>
              </a:rPr>
              <a:t>Use the appropriate forms on titleholder’s online portal or from Appendices 2-5 of the protocol. Include clerical costs (up to $2,000) for claim preparation.</a:t>
            </a:r>
            <a:endParaRPr lang="en-US" sz="1750" dirty="0">
              <a:latin typeface="Aptos"/>
              <a:ea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733901"/>
            <a:ext cx="7112794" cy="708779"/>
          </a:xfrm>
          <a:prstGeom prst="rect">
            <a:avLst/>
          </a:prstGeom>
          <a:noFill/>
          <a:ln/>
        </p:spPr>
        <p:txBody>
          <a:bodyPr wrap="none" lIns="0" tIns="0" rIns="0" bIns="0" rtlCol="0" anchor="t"/>
          <a:lstStyle/>
          <a:p>
            <a:pPr marL="0" indent="0" algn="l">
              <a:lnSpc>
                <a:spcPts val="5550"/>
              </a:lnSpc>
              <a:buNone/>
            </a:pPr>
            <a:r>
              <a:rPr lang="en-US" sz="4450" b="1" kern="0" spc="-134" dirty="0">
                <a:solidFill>
                  <a:srgbClr val="000000"/>
                </a:solidFill>
                <a:latin typeface="Aptos"/>
                <a:ea typeface="Inter Bold" pitchFamily="34" charset="-122"/>
                <a:cs typeface="Inter Bold" pitchFamily="34" charset="-120"/>
              </a:rPr>
              <a:t>Claim Assessment Process</a:t>
            </a:r>
            <a:endParaRPr lang="en-US" sz="4450" dirty="0">
              <a:latin typeface="Aptos"/>
            </a:endParaRPr>
          </a:p>
        </p:txBody>
      </p:sp>
      <p:sp>
        <p:nvSpPr>
          <p:cNvPr id="3" name="Shape 1"/>
          <p:cNvSpPr/>
          <p:nvPr/>
        </p:nvSpPr>
        <p:spPr>
          <a:xfrm>
            <a:off x="7299960" y="1896308"/>
            <a:ext cx="30480" cy="5599271"/>
          </a:xfrm>
          <a:prstGeom prst="roundRect">
            <a:avLst>
              <a:gd name="adj" fmla="val 312558"/>
            </a:avLst>
          </a:prstGeom>
          <a:solidFill>
            <a:srgbClr val="C0C1D7"/>
          </a:solidFill>
          <a:ln/>
        </p:spPr>
        <p:txBody>
          <a:bodyPr/>
          <a:lstStyle/>
          <a:p>
            <a:endParaRPr lang="en-AU"/>
          </a:p>
        </p:txBody>
      </p:sp>
      <p:sp>
        <p:nvSpPr>
          <p:cNvPr id="4" name="Shape 2"/>
          <p:cNvSpPr/>
          <p:nvPr/>
        </p:nvSpPr>
        <p:spPr>
          <a:xfrm>
            <a:off x="6410087" y="2136219"/>
            <a:ext cx="680442" cy="30480"/>
          </a:xfrm>
          <a:prstGeom prst="roundRect">
            <a:avLst>
              <a:gd name="adj" fmla="val 312558"/>
            </a:avLst>
          </a:prstGeom>
          <a:solidFill>
            <a:srgbClr val="C0C1D7"/>
          </a:solidFill>
          <a:ln/>
        </p:spPr>
        <p:txBody>
          <a:bodyPr/>
          <a:lstStyle/>
          <a:p>
            <a:endParaRPr lang="en-AU"/>
          </a:p>
        </p:txBody>
      </p:sp>
      <p:sp>
        <p:nvSpPr>
          <p:cNvPr id="5" name="Shape 3"/>
          <p:cNvSpPr/>
          <p:nvPr/>
        </p:nvSpPr>
        <p:spPr>
          <a:xfrm>
            <a:off x="7060049" y="1896308"/>
            <a:ext cx="510302" cy="510302"/>
          </a:xfrm>
          <a:prstGeom prst="roundRect">
            <a:avLst>
              <a:gd name="adj" fmla="val 18669"/>
            </a:avLst>
          </a:prstGeom>
          <a:solidFill>
            <a:srgbClr val="DADBF1"/>
          </a:solidFill>
          <a:ln w="7620">
            <a:solidFill>
              <a:srgbClr val="C0C1D7"/>
            </a:solidFill>
            <a:prstDash val="solid"/>
          </a:ln>
        </p:spPr>
        <p:txBody>
          <a:bodyPr/>
          <a:lstStyle/>
          <a:p>
            <a:endParaRPr lang="en-AU"/>
          </a:p>
        </p:txBody>
      </p:sp>
      <p:pic>
        <p:nvPicPr>
          <p:cNvPr id="6" name="Image 0" descr="preencoded.png"/>
          <p:cNvPicPr>
            <a:picLocks noChangeAspect="1"/>
          </p:cNvPicPr>
          <p:nvPr/>
        </p:nvPicPr>
        <p:blipFill>
          <a:blip r:embed="rId3"/>
          <a:stretch>
            <a:fillRect/>
          </a:stretch>
        </p:blipFill>
        <p:spPr>
          <a:xfrm>
            <a:off x="7145119" y="1938814"/>
            <a:ext cx="340162" cy="425291"/>
          </a:xfrm>
          <a:prstGeom prst="rect">
            <a:avLst/>
          </a:prstGeom>
        </p:spPr>
      </p:pic>
      <p:sp>
        <p:nvSpPr>
          <p:cNvPr id="7" name="Text 4"/>
          <p:cNvSpPr/>
          <p:nvPr/>
        </p:nvSpPr>
        <p:spPr>
          <a:xfrm>
            <a:off x="3345894" y="1974175"/>
            <a:ext cx="2835235" cy="354330"/>
          </a:xfrm>
          <a:prstGeom prst="rect">
            <a:avLst/>
          </a:prstGeom>
          <a:noFill/>
          <a:ln/>
        </p:spPr>
        <p:txBody>
          <a:bodyPr wrap="none" lIns="0" tIns="0" rIns="0" bIns="0" rtlCol="0" anchor="t"/>
          <a:lstStyle/>
          <a:p>
            <a:pPr marL="0" indent="0" algn="r">
              <a:lnSpc>
                <a:spcPts val="2750"/>
              </a:lnSpc>
              <a:buNone/>
            </a:pPr>
            <a:r>
              <a:rPr lang="en-US" sz="2200" b="1" kern="0" spc="-67" dirty="0">
                <a:solidFill>
                  <a:srgbClr val="272525"/>
                </a:solidFill>
                <a:latin typeface="Aptos"/>
                <a:ea typeface="Inter Bold" pitchFamily="34" charset="-122"/>
                <a:cs typeface="Inter Bold" pitchFamily="34" charset="-120"/>
              </a:rPr>
              <a:t>Lodge Your Claim</a:t>
            </a:r>
            <a:endParaRPr lang="en-US" sz="2200" dirty="0">
              <a:latin typeface="Aptos"/>
            </a:endParaRPr>
          </a:p>
        </p:txBody>
      </p:sp>
      <p:sp>
        <p:nvSpPr>
          <p:cNvPr id="8" name="Text 5"/>
          <p:cNvSpPr/>
          <p:nvPr/>
        </p:nvSpPr>
        <p:spPr>
          <a:xfrm>
            <a:off x="793790" y="2464594"/>
            <a:ext cx="5387340" cy="725805"/>
          </a:xfrm>
          <a:prstGeom prst="rect">
            <a:avLst/>
          </a:prstGeom>
          <a:noFill/>
          <a:ln/>
        </p:spPr>
        <p:txBody>
          <a:bodyPr wrap="square" lIns="0" tIns="0" rIns="0" bIns="0" rtlCol="0" anchor="t"/>
          <a:lstStyle/>
          <a:p>
            <a:pPr marL="0" indent="0" algn="r">
              <a:lnSpc>
                <a:spcPts val="2850"/>
              </a:lnSpc>
              <a:buNone/>
            </a:pPr>
            <a:r>
              <a:rPr lang="en-US" sz="1750" kern="0" spc="-36" dirty="0">
                <a:solidFill>
                  <a:srgbClr val="272525"/>
                </a:solidFill>
                <a:latin typeface="Aptos"/>
                <a:ea typeface="Inter" pitchFamily="34" charset="-122"/>
                <a:cs typeface="Inter" pitchFamily="34" charset="-120"/>
              </a:rPr>
              <a:t>Submit through the titleholder's online portal or via paper application within 6 months after petroleum activity ends.</a:t>
            </a:r>
            <a:endParaRPr lang="en-US" sz="1750" dirty="0">
              <a:latin typeface="Aptos"/>
            </a:endParaRPr>
          </a:p>
        </p:txBody>
      </p:sp>
      <p:sp>
        <p:nvSpPr>
          <p:cNvPr id="9" name="Shape 6"/>
          <p:cNvSpPr/>
          <p:nvPr/>
        </p:nvSpPr>
        <p:spPr>
          <a:xfrm>
            <a:off x="7539871" y="3497104"/>
            <a:ext cx="680442" cy="30480"/>
          </a:xfrm>
          <a:prstGeom prst="roundRect">
            <a:avLst>
              <a:gd name="adj" fmla="val 312558"/>
            </a:avLst>
          </a:prstGeom>
          <a:solidFill>
            <a:srgbClr val="C0C1D7"/>
          </a:solidFill>
          <a:ln/>
        </p:spPr>
        <p:txBody>
          <a:bodyPr/>
          <a:lstStyle/>
          <a:p>
            <a:endParaRPr lang="en-AU"/>
          </a:p>
        </p:txBody>
      </p:sp>
      <p:sp>
        <p:nvSpPr>
          <p:cNvPr id="10" name="Shape 7"/>
          <p:cNvSpPr/>
          <p:nvPr/>
        </p:nvSpPr>
        <p:spPr>
          <a:xfrm>
            <a:off x="7060049" y="3257193"/>
            <a:ext cx="510302" cy="510302"/>
          </a:xfrm>
          <a:prstGeom prst="roundRect">
            <a:avLst>
              <a:gd name="adj" fmla="val 18669"/>
            </a:avLst>
          </a:prstGeom>
          <a:solidFill>
            <a:srgbClr val="DADBF1"/>
          </a:solidFill>
          <a:ln w="7620">
            <a:solidFill>
              <a:srgbClr val="C0C1D7"/>
            </a:solidFill>
            <a:prstDash val="solid"/>
          </a:ln>
        </p:spPr>
        <p:txBody>
          <a:bodyPr/>
          <a:lstStyle/>
          <a:p>
            <a:endParaRPr lang="en-AU"/>
          </a:p>
        </p:txBody>
      </p:sp>
      <p:pic>
        <p:nvPicPr>
          <p:cNvPr id="11" name="Image 1" descr="preencoded.png"/>
          <p:cNvPicPr>
            <a:picLocks noChangeAspect="1"/>
          </p:cNvPicPr>
          <p:nvPr/>
        </p:nvPicPr>
        <p:blipFill>
          <a:blip r:embed="rId4"/>
          <a:stretch>
            <a:fillRect/>
          </a:stretch>
        </p:blipFill>
        <p:spPr>
          <a:xfrm>
            <a:off x="7145119" y="3299698"/>
            <a:ext cx="340162" cy="425291"/>
          </a:xfrm>
          <a:prstGeom prst="rect">
            <a:avLst/>
          </a:prstGeom>
        </p:spPr>
      </p:pic>
      <p:sp>
        <p:nvSpPr>
          <p:cNvPr id="12" name="Text 8"/>
          <p:cNvSpPr/>
          <p:nvPr/>
        </p:nvSpPr>
        <p:spPr>
          <a:xfrm>
            <a:off x="8449270" y="3335060"/>
            <a:ext cx="3354467"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Independent Assessment</a:t>
            </a:r>
            <a:endParaRPr lang="en-US" sz="2200" dirty="0">
              <a:latin typeface="Aptos"/>
            </a:endParaRPr>
          </a:p>
        </p:txBody>
      </p:sp>
      <p:sp>
        <p:nvSpPr>
          <p:cNvPr id="13" name="Text 9"/>
          <p:cNvSpPr/>
          <p:nvPr/>
        </p:nvSpPr>
        <p:spPr>
          <a:xfrm>
            <a:off x="8449270" y="3825478"/>
            <a:ext cx="5387340"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A qualified assessor reviews your claim and prepares a report within 30 days.</a:t>
            </a:r>
            <a:endParaRPr lang="en-US" sz="1750" dirty="0">
              <a:latin typeface="Aptos"/>
            </a:endParaRPr>
          </a:p>
        </p:txBody>
      </p:sp>
      <p:sp>
        <p:nvSpPr>
          <p:cNvPr id="14" name="Shape 10"/>
          <p:cNvSpPr/>
          <p:nvPr/>
        </p:nvSpPr>
        <p:spPr>
          <a:xfrm>
            <a:off x="6410087" y="4670108"/>
            <a:ext cx="680442" cy="30480"/>
          </a:xfrm>
          <a:prstGeom prst="roundRect">
            <a:avLst>
              <a:gd name="adj" fmla="val 312558"/>
            </a:avLst>
          </a:prstGeom>
          <a:solidFill>
            <a:srgbClr val="C0C1D7"/>
          </a:solidFill>
          <a:ln/>
        </p:spPr>
        <p:txBody>
          <a:bodyPr/>
          <a:lstStyle/>
          <a:p>
            <a:endParaRPr lang="en-AU"/>
          </a:p>
        </p:txBody>
      </p:sp>
      <p:sp>
        <p:nvSpPr>
          <p:cNvPr id="15" name="Shape 11"/>
          <p:cNvSpPr/>
          <p:nvPr/>
        </p:nvSpPr>
        <p:spPr>
          <a:xfrm>
            <a:off x="7060049" y="4430197"/>
            <a:ext cx="510302" cy="510302"/>
          </a:xfrm>
          <a:prstGeom prst="roundRect">
            <a:avLst>
              <a:gd name="adj" fmla="val 18669"/>
            </a:avLst>
          </a:prstGeom>
          <a:solidFill>
            <a:srgbClr val="DADBF1"/>
          </a:solidFill>
          <a:ln w="7620">
            <a:solidFill>
              <a:srgbClr val="C0C1D7"/>
            </a:solidFill>
            <a:prstDash val="solid"/>
          </a:ln>
        </p:spPr>
        <p:txBody>
          <a:bodyPr/>
          <a:lstStyle/>
          <a:p>
            <a:endParaRPr lang="en-AU"/>
          </a:p>
        </p:txBody>
      </p:sp>
      <p:pic>
        <p:nvPicPr>
          <p:cNvPr id="16" name="Image 2" descr="preencoded.png"/>
          <p:cNvPicPr>
            <a:picLocks noChangeAspect="1"/>
          </p:cNvPicPr>
          <p:nvPr/>
        </p:nvPicPr>
        <p:blipFill>
          <a:blip r:embed="rId5"/>
          <a:stretch>
            <a:fillRect/>
          </a:stretch>
        </p:blipFill>
        <p:spPr>
          <a:xfrm>
            <a:off x="7145119" y="4472702"/>
            <a:ext cx="340162" cy="425291"/>
          </a:xfrm>
          <a:prstGeom prst="rect">
            <a:avLst/>
          </a:prstGeom>
        </p:spPr>
      </p:pic>
      <p:sp>
        <p:nvSpPr>
          <p:cNvPr id="17" name="Text 12"/>
          <p:cNvSpPr/>
          <p:nvPr/>
        </p:nvSpPr>
        <p:spPr>
          <a:xfrm>
            <a:off x="3345894" y="4508063"/>
            <a:ext cx="2835235" cy="354330"/>
          </a:xfrm>
          <a:prstGeom prst="rect">
            <a:avLst/>
          </a:prstGeom>
          <a:noFill/>
          <a:ln/>
        </p:spPr>
        <p:txBody>
          <a:bodyPr wrap="none" lIns="0" tIns="0" rIns="0" bIns="0" rtlCol="0" anchor="t"/>
          <a:lstStyle/>
          <a:p>
            <a:pPr marL="0" indent="0" algn="r">
              <a:lnSpc>
                <a:spcPts val="2750"/>
              </a:lnSpc>
              <a:buNone/>
            </a:pPr>
            <a:r>
              <a:rPr lang="en-US" sz="2200" b="1" kern="0" spc="-67" dirty="0">
                <a:solidFill>
                  <a:srgbClr val="272525"/>
                </a:solidFill>
                <a:latin typeface="Aptos"/>
                <a:ea typeface="Inter Bold" pitchFamily="34" charset="-122"/>
                <a:cs typeface="Inter Bold" pitchFamily="34" charset="-120"/>
              </a:rPr>
              <a:t>Review Meeting</a:t>
            </a:r>
            <a:endParaRPr lang="en-US" sz="2200" dirty="0">
              <a:latin typeface="Aptos"/>
            </a:endParaRPr>
          </a:p>
        </p:txBody>
      </p:sp>
      <p:sp>
        <p:nvSpPr>
          <p:cNvPr id="18" name="Text 13"/>
          <p:cNvSpPr/>
          <p:nvPr/>
        </p:nvSpPr>
        <p:spPr>
          <a:xfrm>
            <a:off x="793790" y="4998482"/>
            <a:ext cx="5387340" cy="725805"/>
          </a:xfrm>
          <a:prstGeom prst="rect">
            <a:avLst/>
          </a:prstGeom>
          <a:noFill/>
          <a:ln/>
        </p:spPr>
        <p:txBody>
          <a:bodyPr wrap="square" lIns="0" tIns="0" rIns="0" bIns="0" rtlCol="0" anchor="t"/>
          <a:lstStyle/>
          <a:p>
            <a:pPr marL="0" indent="0" algn="r">
              <a:lnSpc>
                <a:spcPts val="2850"/>
              </a:lnSpc>
              <a:buNone/>
            </a:pPr>
            <a:r>
              <a:rPr lang="en-US" sz="1750" kern="0" spc="-36" dirty="0">
                <a:solidFill>
                  <a:srgbClr val="272525"/>
                </a:solidFill>
                <a:latin typeface="Aptos"/>
                <a:ea typeface="Inter" pitchFamily="34" charset="-122"/>
                <a:cs typeface="Inter" pitchFamily="34" charset="-120"/>
              </a:rPr>
              <a:t>Discuss the assessment report with the titleholder to reach agreement.</a:t>
            </a:r>
            <a:endParaRPr lang="en-US" sz="1750" dirty="0">
              <a:latin typeface="Aptos"/>
            </a:endParaRPr>
          </a:p>
        </p:txBody>
      </p:sp>
      <p:sp>
        <p:nvSpPr>
          <p:cNvPr id="19" name="Shape 14"/>
          <p:cNvSpPr/>
          <p:nvPr/>
        </p:nvSpPr>
        <p:spPr>
          <a:xfrm>
            <a:off x="7539871" y="5843111"/>
            <a:ext cx="680442" cy="30480"/>
          </a:xfrm>
          <a:prstGeom prst="roundRect">
            <a:avLst>
              <a:gd name="adj" fmla="val 312558"/>
            </a:avLst>
          </a:prstGeom>
          <a:solidFill>
            <a:srgbClr val="C0C1D7"/>
          </a:solidFill>
          <a:ln/>
        </p:spPr>
        <p:txBody>
          <a:bodyPr/>
          <a:lstStyle/>
          <a:p>
            <a:endParaRPr lang="en-AU"/>
          </a:p>
        </p:txBody>
      </p:sp>
      <p:sp>
        <p:nvSpPr>
          <p:cNvPr id="20" name="Shape 15"/>
          <p:cNvSpPr/>
          <p:nvPr/>
        </p:nvSpPr>
        <p:spPr>
          <a:xfrm>
            <a:off x="7060049" y="5603200"/>
            <a:ext cx="510302" cy="510302"/>
          </a:xfrm>
          <a:prstGeom prst="roundRect">
            <a:avLst>
              <a:gd name="adj" fmla="val 18669"/>
            </a:avLst>
          </a:prstGeom>
          <a:solidFill>
            <a:srgbClr val="DADBF1"/>
          </a:solidFill>
          <a:ln w="7620">
            <a:solidFill>
              <a:srgbClr val="C0C1D7"/>
            </a:solidFill>
            <a:prstDash val="solid"/>
          </a:ln>
        </p:spPr>
        <p:txBody>
          <a:bodyPr/>
          <a:lstStyle/>
          <a:p>
            <a:endParaRPr lang="en-AU"/>
          </a:p>
        </p:txBody>
      </p:sp>
      <p:pic>
        <p:nvPicPr>
          <p:cNvPr id="21" name="Image 3" descr="preencoded.png"/>
          <p:cNvPicPr>
            <a:picLocks noChangeAspect="1"/>
          </p:cNvPicPr>
          <p:nvPr/>
        </p:nvPicPr>
        <p:blipFill>
          <a:blip r:embed="rId6"/>
          <a:stretch>
            <a:fillRect/>
          </a:stretch>
        </p:blipFill>
        <p:spPr>
          <a:xfrm>
            <a:off x="7145119" y="5645706"/>
            <a:ext cx="340162" cy="425291"/>
          </a:xfrm>
          <a:prstGeom prst="rect">
            <a:avLst/>
          </a:prstGeom>
        </p:spPr>
      </p:pic>
      <p:sp>
        <p:nvSpPr>
          <p:cNvPr id="22" name="Text 16"/>
          <p:cNvSpPr/>
          <p:nvPr/>
        </p:nvSpPr>
        <p:spPr>
          <a:xfrm>
            <a:off x="8449270" y="5681067"/>
            <a:ext cx="2835235" cy="354330"/>
          </a:xfrm>
          <a:prstGeom prst="rect">
            <a:avLst/>
          </a:prstGeom>
          <a:noFill/>
          <a:ln/>
        </p:spPr>
        <p:txBody>
          <a:bodyPr wrap="none" lIns="0" tIns="0" rIns="0" bIns="0" rtlCol="0" anchor="t"/>
          <a:lstStyle/>
          <a:p>
            <a:pPr marL="0" indent="0" algn="l">
              <a:lnSpc>
                <a:spcPts val="2750"/>
              </a:lnSpc>
              <a:buNone/>
            </a:pPr>
            <a:r>
              <a:rPr lang="en-US" sz="2200" b="1" kern="0" spc="-67" dirty="0">
                <a:solidFill>
                  <a:srgbClr val="272525"/>
                </a:solidFill>
                <a:latin typeface="Aptos"/>
                <a:ea typeface="Inter Bold" pitchFamily="34" charset="-122"/>
                <a:cs typeface="Inter Bold" pitchFamily="34" charset="-120"/>
              </a:rPr>
              <a:t>Payment</a:t>
            </a:r>
            <a:endParaRPr lang="en-US" sz="2200" dirty="0">
              <a:latin typeface="Aptos"/>
            </a:endParaRPr>
          </a:p>
        </p:txBody>
      </p:sp>
      <p:sp>
        <p:nvSpPr>
          <p:cNvPr id="23" name="Text 17"/>
          <p:cNvSpPr/>
          <p:nvPr/>
        </p:nvSpPr>
        <p:spPr>
          <a:xfrm>
            <a:off x="8449270" y="6171486"/>
            <a:ext cx="5387340"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72525"/>
                </a:solidFill>
                <a:latin typeface="Aptos"/>
                <a:ea typeface="Inter" pitchFamily="34" charset="-122"/>
                <a:cs typeface="Inter" pitchFamily="34" charset="-120"/>
              </a:rPr>
              <a:t>Receive compensation within 30 days of agreement or independent expert decision.</a:t>
            </a:r>
            <a:endParaRPr lang="en-US" sz="1750" dirty="0">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793790" y="2722721"/>
            <a:ext cx="7067907" cy="708779"/>
          </a:xfrm>
          <a:prstGeom prst="rect">
            <a:avLst/>
          </a:prstGeom>
          <a:noFill/>
          <a:ln/>
        </p:spPr>
        <p:txBody>
          <a:bodyPr wrap="none" lIns="0" tIns="0" rIns="0" bIns="0" rtlCol="0" anchor="t"/>
          <a:lstStyle/>
          <a:p>
            <a:pPr marL="0" indent="0" algn="l">
              <a:lnSpc>
                <a:spcPts val="5550"/>
              </a:lnSpc>
              <a:buNone/>
            </a:pPr>
            <a:r>
              <a:rPr lang="en-US" sz="4450" b="1" kern="0" spc="-134" dirty="0">
                <a:solidFill>
                  <a:srgbClr val="000000"/>
                </a:solidFill>
                <a:latin typeface="Aptos"/>
                <a:ea typeface="Inter Bold" pitchFamily="34" charset="-122"/>
                <a:cs typeface="Inter Bold" pitchFamily="34" charset="-120"/>
              </a:rPr>
              <a:t>Dispute Resolution Options</a:t>
            </a:r>
            <a:endParaRPr lang="en-US" sz="4450" dirty="0">
              <a:latin typeface="Aptos"/>
            </a:endParaRPr>
          </a:p>
        </p:txBody>
      </p:sp>
      <p:pic>
        <p:nvPicPr>
          <p:cNvPr id="4" name="Image 1" descr="preencoded.png"/>
          <p:cNvPicPr>
            <a:picLocks noChangeAspect="1"/>
          </p:cNvPicPr>
          <p:nvPr/>
        </p:nvPicPr>
        <p:blipFill>
          <a:blip r:embed="rId3"/>
          <a:stretch>
            <a:fillRect/>
          </a:stretch>
        </p:blipFill>
        <p:spPr>
          <a:xfrm>
            <a:off x="829747" y="3871913"/>
            <a:ext cx="127516" cy="170021"/>
          </a:xfrm>
          <a:prstGeom prst="rect">
            <a:avLst/>
          </a:prstGeom>
        </p:spPr>
      </p:pic>
      <p:sp>
        <p:nvSpPr>
          <p:cNvPr id="5" name="Text 1"/>
          <p:cNvSpPr/>
          <p:nvPr/>
        </p:nvSpPr>
        <p:spPr>
          <a:xfrm>
            <a:off x="1133951" y="3771662"/>
            <a:ext cx="5229463" cy="408265"/>
          </a:xfrm>
          <a:prstGeom prst="rect">
            <a:avLst/>
          </a:prstGeom>
          <a:noFill/>
          <a:ln/>
        </p:spPr>
        <p:txBody>
          <a:bodyPr wrap="none" lIns="0" tIns="0" rIns="0" bIns="0" rtlCol="0" anchor="t"/>
          <a:lstStyle/>
          <a:p>
            <a:pPr marL="0" indent="0" algn="l">
              <a:lnSpc>
                <a:spcPts val="3200"/>
              </a:lnSpc>
              <a:buNone/>
            </a:pPr>
            <a:r>
              <a:rPr lang="en-US" sz="1750" kern="0" spc="-36" dirty="0">
                <a:solidFill>
                  <a:srgbClr val="272525"/>
                </a:solidFill>
                <a:latin typeface="Aptos"/>
                <a:ea typeface="Inter" pitchFamily="34" charset="-122"/>
                <a:cs typeface="Inter" pitchFamily="34" charset="-120"/>
              </a:rPr>
              <a:t>When can I request an independent expert review?</a:t>
            </a:r>
            <a:endParaRPr lang="en-US" sz="1750" dirty="0">
              <a:latin typeface="Aptos"/>
            </a:endParaRPr>
          </a:p>
        </p:txBody>
      </p:sp>
      <p:pic>
        <p:nvPicPr>
          <p:cNvPr id="6" name="Image 2" descr="preencoded.png"/>
          <p:cNvPicPr>
            <a:picLocks noChangeAspect="1"/>
          </p:cNvPicPr>
          <p:nvPr/>
        </p:nvPicPr>
        <p:blipFill>
          <a:blip r:embed="rId3"/>
          <a:stretch>
            <a:fillRect/>
          </a:stretch>
        </p:blipFill>
        <p:spPr>
          <a:xfrm>
            <a:off x="829747" y="4535329"/>
            <a:ext cx="127516" cy="170021"/>
          </a:xfrm>
          <a:prstGeom prst="rect">
            <a:avLst/>
          </a:prstGeom>
        </p:spPr>
      </p:pic>
      <p:sp>
        <p:nvSpPr>
          <p:cNvPr id="7" name="Text 2"/>
          <p:cNvSpPr/>
          <p:nvPr/>
        </p:nvSpPr>
        <p:spPr>
          <a:xfrm>
            <a:off x="1133951" y="4435078"/>
            <a:ext cx="4681538" cy="408265"/>
          </a:xfrm>
          <a:prstGeom prst="rect">
            <a:avLst/>
          </a:prstGeom>
          <a:noFill/>
          <a:ln/>
        </p:spPr>
        <p:txBody>
          <a:bodyPr wrap="none" lIns="0" tIns="0" rIns="0" bIns="0" rtlCol="0" anchor="t"/>
          <a:lstStyle/>
          <a:p>
            <a:pPr marL="0" indent="0" algn="l">
              <a:lnSpc>
                <a:spcPts val="3200"/>
              </a:lnSpc>
              <a:buNone/>
            </a:pPr>
            <a:r>
              <a:rPr lang="en-US" sz="1750" kern="0" spc="-36" dirty="0">
                <a:solidFill>
                  <a:srgbClr val="272525"/>
                </a:solidFill>
                <a:latin typeface="Aptos"/>
                <a:ea typeface="Inter" pitchFamily="34" charset="-122"/>
                <a:cs typeface="Inter" pitchFamily="34" charset="-120"/>
              </a:rPr>
              <a:t>Who pays for the independent expert review?</a:t>
            </a:r>
            <a:endParaRPr lang="en-US" sz="1750" dirty="0">
              <a:latin typeface="Aptos"/>
            </a:endParaRPr>
          </a:p>
        </p:txBody>
      </p:sp>
      <p:pic>
        <p:nvPicPr>
          <p:cNvPr id="8" name="Image 3" descr="preencoded.png"/>
          <p:cNvPicPr>
            <a:picLocks noChangeAspect="1"/>
          </p:cNvPicPr>
          <p:nvPr/>
        </p:nvPicPr>
        <p:blipFill>
          <a:blip r:embed="rId3"/>
          <a:stretch>
            <a:fillRect/>
          </a:stretch>
        </p:blipFill>
        <p:spPr>
          <a:xfrm>
            <a:off x="829747" y="5198745"/>
            <a:ext cx="127516" cy="170021"/>
          </a:xfrm>
          <a:prstGeom prst="rect">
            <a:avLst/>
          </a:prstGeom>
        </p:spPr>
      </p:pic>
      <p:sp>
        <p:nvSpPr>
          <p:cNvPr id="9" name="Text 3"/>
          <p:cNvSpPr/>
          <p:nvPr/>
        </p:nvSpPr>
        <p:spPr>
          <a:xfrm>
            <a:off x="1133951" y="5098494"/>
            <a:ext cx="4331613" cy="408265"/>
          </a:xfrm>
          <a:prstGeom prst="rect">
            <a:avLst/>
          </a:prstGeom>
          <a:noFill/>
          <a:ln/>
        </p:spPr>
        <p:txBody>
          <a:bodyPr wrap="none" lIns="0" tIns="0" rIns="0" bIns="0" rtlCol="0" anchor="t"/>
          <a:lstStyle/>
          <a:p>
            <a:pPr marL="0" indent="0" algn="l">
              <a:lnSpc>
                <a:spcPts val="3200"/>
              </a:lnSpc>
              <a:buNone/>
            </a:pPr>
            <a:r>
              <a:rPr lang="en-US" sz="1750" kern="0" spc="-36" dirty="0">
                <a:solidFill>
                  <a:srgbClr val="272525"/>
                </a:solidFill>
                <a:latin typeface="Aptos"/>
                <a:ea typeface="Inter" pitchFamily="34" charset="-122"/>
                <a:cs typeface="Inter" pitchFamily="34" charset="-120"/>
              </a:rPr>
              <a:t>Is the independent expert's decision final?</a:t>
            </a:r>
            <a:endParaRPr lang="en-US" sz="1750" dirty="0">
              <a:latin typeface="Aptos"/>
            </a:endParaRPr>
          </a:p>
        </p:txBody>
      </p:sp>
      <p:pic>
        <p:nvPicPr>
          <p:cNvPr id="11" name="Picture 10" descr="A close-up of a person and person shaking hands&#10;&#10;AI-generated content may be incorrect.">
            <a:extLst>
              <a:ext uri="{FF2B5EF4-FFF2-40B4-BE49-F238E27FC236}">
                <a16:creationId xmlns:a16="http://schemas.microsoft.com/office/drawing/2014/main" id="{B8DDA9E1-2EA7-FBEF-220A-59E034C4B085}"/>
              </a:ext>
            </a:extLst>
          </p:cNvPr>
          <p:cNvPicPr>
            <a:picLocks noChangeAspect="1"/>
          </p:cNvPicPr>
          <p:nvPr/>
        </p:nvPicPr>
        <p:blipFill>
          <a:blip r:embed="rId4"/>
          <a:srcRect l="12512" r="40231"/>
          <a:stretch>
            <a:fillRect/>
          </a:stretch>
        </p:blipFill>
        <p:spPr>
          <a:xfrm>
            <a:off x="9166824" y="0"/>
            <a:ext cx="5457929" cy="8229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91FB80AC94FF64D9F46B95B78E22780" ma:contentTypeVersion="1" ma:contentTypeDescription="Create a new document." ma:contentTypeScope="" ma:versionID="56716889021661ac111210bc0e2c4f70">
  <xsd:schema xmlns:xsd="http://www.w3.org/2001/XMLSchema" xmlns:xs="http://www.w3.org/2001/XMLSchema" xmlns:p="http://schemas.microsoft.com/office/2006/metadata/properties" xmlns:ns3="3963ae17-5e4a-4b19-baa3-253dda079d0b" targetNamespace="http://schemas.microsoft.com/office/2006/metadata/properties" ma:root="true" ma:fieldsID="ca212532cfda402f45a83fc35e9dbc0f" ns3:_="">
    <xsd:import namespace="3963ae17-5e4a-4b19-baa3-253dda079d0b"/>
    <xsd:element name="properties">
      <xsd:complexType>
        <xsd:sequence>
          <xsd:element name="documentManagement">
            <xsd:complexType>
              <xsd:all>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63ae17-5e4a-4b19-baa3-253dda079d0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E21939-9826-470C-B186-CEB7701FB1AB}">
  <ds:schemaRefs>
    <ds:schemaRef ds:uri="http://schemas.microsoft.com/office/infopath/2007/PartnerControls"/>
    <ds:schemaRef ds:uri="http://schemas.microsoft.com/office/2006/metadata/properties"/>
    <ds:schemaRef ds:uri="http://purl.org/dc/terms/"/>
    <ds:schemaRef ds:uri="http://purl.org/dc/dcmitype/"/>
    <ds:schemaRef ds:uri="http://www.w3.org/XML/1998/namespace"/>
    <ds:schemaRef ds:uri="http://purl.org/dc/elements/1.1/"/>
    <ds:schemaRef ds:uri="http://schemas.microsoft.com/office/2006/documentManagement/types"/>
    <ds:schemaRef ds:uri="http://schemas.openxmlformats.org/package/2006/metadata/core-properties"/>
    <ds:schemaRef ds:uri="3963ae17-5e4a-4b19-baa3-253dda079d0b"/>
  </ds:schemaRefs>
</ds:datastoreItem>
</file>

<file path=customXml/itemProps2.xml><?xml version="1.0" encoding="utf-8"?>
<ds:datastoreItem xmlns:ds="http://schemas.openxmlformats.org/officeDocument/2006/customXml" ds:itemID="{EDB74548-6D28-4F63-97A3-31A04FC84B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63ae17-5e4a-4b19-baa3-253dda079d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3C1467-1DA0-4578-8D7E-1E2EA9E367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391</Words>
  <Application>Microsoft Office PowerPoint</Application>
  <PresentationFormat>Custom</PresentationFormat>
  <Paragraphs>43</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Martha Goring</cp:lastModifiedBy>
  <cp:revision>28</cp:revision>
  <dcterms:created xsi:type="dcterms:W3CDTF">2025-06-13T02:04:44Z</dcterms:created>
  <dcterms:modified xsi:type="dcterms:W3CDTF">2025-06-13T02:27:48Z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0x010100291FB80AC94FF64D9F46B95B78E22780</vt:lpwstr>
  </property>
</Properties>
</file>